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63CD00D-A90F-4B55-A396-3B4AFDC8B1A6}">
  <a:tblStyle styleId="{163CD00D-A90F-4B55-A396-3B4AFDC8B1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C8F799B-8D70-49D3-B2DA-9F83BB3FCC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Purpose: Links requirements to Capability Goals through the validation process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Ensures All Requirements are  Covered with Test Cases                   Coverage (Assurity That Every Aspect Is Met)         Allows Traceability of Derivation from Capability Goals to Test Cases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Lack of Alignment of Standards: Constant string and database management, Module Organization(Readability Organization). Code Longevity.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Takes about 40 min to find all the defects. After that it becomes </a:t>
            </a:r>
            <a:r>
              <a:rPr lang="en"/>
              <a:t>inefficient to keep searching. Short Bursts of code review. 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Metric Used for charting progress across the course of the semester.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 </a:t>
            </a:r>
          </a:p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546E7A"/>
                </a:solidFill>
                <a:highlight>
                  <a:srgbClr val="ECEFF1"/>
                </a:highlight>
                <a:latin typeface="Roboto"/>
                <a:ea typeface="Roboto"/>
                <a:cs typeface="Roboto"/>
                <a:sym typeface="Roboto"/>
              </a:rPr>
              <a:t>generate service account credentials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50">
                <a:solidFill>
                  <a:srgbClr val="546E7A"/>
                </a:solidFill>
                <a:highlight>
                  <a:srgbClr val="ECEFF1"/>
                </a:highlight>
                <a:latin typeface="Roboto"/>
                <a:ea typeface="Roboto"/>
                <a:cs typeface="Roboto"/>
                <a:sym typeface="Roboto"/>
              </a:rPr>
              <a:t>We have been found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If possible, we can set up a meeting with maintainer to talk about the structure and details of our project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●"/>
            </a:pPr>
            <a:r>
              <a:rPr lang="en" sz="1400"/>
              <a:t> to make it clean and readable.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" sz="1050">
                <a:solidFill>
                  <a:srgbClr val="546E7A"/>
                </a:solidFill>
                <a:latin typeface="Roboto"/>
                <a:ea typeface="Roboto"/>
                <a:cs typeface="Roboto"/>
                <a:sym typeface="Roboto"/>
              </a:rPr>
              <a:t>mitigate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Talbe object clas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If possible, we can set up a meeting with maintainer to talk about the structure and details of our project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" sz="1400"/>
              <a:t>as class diagram program diagram  boundary diagram   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Skimə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t/>
            </a:r>
            <a:endParaRPr sz="1400"/>
          </a:p>
          <a:p>
            <a:pPr indent="-317500" lvl="1" marL="914400" marR="101600" rtl="0">
              <a:lnSpc>
                <a:spcPct val="121428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b="1" lang="en" sz="1050">
                <a:solidFill>
                  <a:srgbClr val="24292E"/>
                </a:solidFill>
                <a:highlight>
                  <a:srgbClr val="F6F8FA"/>
                </a:highlight>
              </a:rPr>
              <a:t>Repositories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" sz="1400"/>
              <a:t>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1" Type="http://schemas.openxmlformats.org/officeDocument/2006/relationships/image" Target="../media/image20.png"/><Relationship Id="rId10" Type="http://schemas.openxmlformats.org/officeDocument/2006/relationships/image" Target="../media/image18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825" y="961738"/>
            <a:ext cx="35623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4636900" y="2067650"/>
            <a:ext cx="30000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1C232"/>
                </a:solidFill>
              </a:rPr>
              <a:t>Making you aware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2980050" y="2846150"/>
            <a:ext cx="3183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CS577a 17Fall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980050" y="3359025"/>
            <a:ext cx="3183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Team 04 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303575" y="195400"/>
            <a:ext cx="229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9" name="Shape 139"/>
          <p:cNvSpPr txBox="1"/>
          <p:nvPr/>
        </p:nvSpPr>
        <p:spPr>
          <a:xfrm>
            <a:off x="730500" y="1702938"/>
            <a:ext cx="76830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Homepage Introduction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Others Page Introduction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Selecting Page Introduction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 Page Introduction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0" y="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Homepage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50" y="116907"/>
            <a:ext cx="2760300" cy="490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3559800" y="966200"/>
            <a:ext cx="2024400" cy="2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 rot="-689120">
            <a:off x="5662013" y="894057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6535575" y="63320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Today’s challenge</a:t>
            </a:r>
          </a:p>
        </p:txBody>
      </p:sp>
      <p:sp>
        <p:nvSpPr>
          <p:cNvPr id="153" name="Shape 153"/>
          <p:cNvSpPr/>
          <p:nvPr/>
        </p:nvSpPr>
        <p:spPr>
          <a:xfrm>
            <a:off x="3559800" y="1444550"/>
            <a:ext cx="2024400" cy="43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 rot="-9351718">
            <a:off x="2696991" y="1420727"/>
            <a:ext cx="864927" cy="174843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1085725" y="96620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Others</a:t>
            </a:r>
          </a:p>
        </p:txBody>
      </p:sp>
      <p:sp>
        <p:nvSpPr>
          <p:cNvPr id="156" name="Shape 156"/>
          <p:cNvSpPr/>
          <p:nvPr/>
        </p:nvSpPr>
        <p:spPr>
          <a:xfrm>
            <a:off x="3496475" y="2916800"/>
            <a:ext cx="2148900" cy="75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 rot="-1504832">
            <a:off x="5661996" y="2925805"/>
            <a:ext cx="864844" cy="174875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6543475" y="2570650"/>
            <a:ext cx="2148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Upcoming</a:t>
            </a: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 challenge</a:t>
            </a:r>
          </a:p>
        </p:txBody>
      </p:sp>
      <p:sp>
        <p:nvSpPr>
          <p:cNvPr id="159" name="Shape 159"/>
          <p:cNvSpPr/>
          <p:nvPr/>
        </p:nvSpPr>
        <p:spPr>
          <a:xfrm>
            <a:off x="3559800" y="3823125"/>
            <a:ext cx="20244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 rot="-10292635">
            <a:off x="2696946" y="3793686"/>
            <a:ext cx="865004" cy="174968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1442425" y="3561500"/>
            <a:ext cx="1511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Provide idea</a:t>
            </a:r>
          </a:p>
        </p:txBody>
      </p:sp>
      <p:sp>
        <p:nvSpPr>
          <p:cNvPr id="162" name="Shape 162"/>
          <p:cNvSpPr/>
          <p:nvPr/>
        </p:nvSpPr>
        <p:spPr>
          <a:xfrm>
            <a:off x="3559800" y="4166625"/>
            <a:ext cx="20244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 rot="-689120">
            <a:off x="5592938" y="4157657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6480350" y="3950475"/>
            <a:ext cx="1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Rank System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0" y="0"/>
            <a:ext cx="389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Others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0675"/>
            <a:ext cx="9143999" cy="34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0" y="0"/>
            <a:ext cx="389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Others, cont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39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255000" y="322425"/>
            <a:ext cx="2828700" cy="29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 rot="-689120">
            <a:off x="6138838" y="250282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6970375" y="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Two lists</a:t>
            </a:r>
          </a:p>
        </p:txBody>
      </p:sp>
      <p:cxnSp>
        <p:nvCxnSpPr>
          <p:cNvPr id="188" name="Shape 188"/>
          <p:cNvCxnSpPr>
            <a:stCxn id="185" idx="0"/>
            <a:endCxn id="185" idx="2"/>
          </p:cNvCxnSpPr>
          <p:nvPr/>
        </p:nvCxnSpPr>
        <p:spPr>
          <a:xfrm>
            <a:off x="4669350" y="322425"/>
            <a:ext cx="0" cy="29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9" name="Shape 189"/>
          <p:cNvSpPr/>
          <p:nvPr/>
        </p:nvSpPr>
        <p:spPr>
          <a:xfrm>
            <a:off x="3255000" y="4858200"/>
            <a:ext cx="350400" cy="2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 rot="-9789707">
            <a:off x="2383415" y="4657773"/>
            <a:ext cx="864776" cy="17490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35500" y="4044925"/>
            <a:ext cx="2506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Total number of friends you have challenged</a:t>
            </a:r>
          </a:p>
        </p:txBody>
      </p:sp>
      <p:sp>
        <p:nvSpPr>
          <p:cNvPr id="192" name="Shape 192"/>
          <p:cNvSpPr/>
          <p:nvPr/>
        </p:nvSpPr>
        <p:spPr>
          <a:xfrm>
            <a:off x="5504899" y="4869275"/>
            <a:ext cx="453900" cy="2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 rot="-689120">
            <a:off x="5967551" y="4772632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6780638" y="448585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Send challenge request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Pick a Competitor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00" y="601950"/>
            <a:ext cx="7918950" cy="41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550" y="633206"/>
            <a:ext cx="2330175" cy="41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Pick a Competitor</a:t>
            </a:r>
          </a:p>
        </p:txBody>
      </p:sp>
      <p:sp>
        <p:nvSpPr>
          <p:cNvPr id="215" name="Shape 215"/>
          <p:cNvSpPr/>
          <p:nvPr/>
        </p:nvSpPr>
        <p:spPr>
          <a:xfrm>
            <a:off x="1391950" y="1238175"/>
            <a:ext cx="2760300" cy="106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rot="8705198">
            <a:off x="968494" y="2101757"/>
            <a:ext cx="572914" cy="261401"/>
          </a:xfrm>
          <a:prstGeom prst="leftArrow">
            <a:avLst>
              <a:gd fmla="val 52285" name="adj1"/>
              <a:gd fmla="val 108137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-5550" y="2508725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Selected item</a:t>
            </a:r>
          </a:p>
        </p:txBody>
      </p:sp>
      <p:sp>
        <p:nvSpPr>
          <p:cNvPr id="218" name="Shape 218"/>
          <p:cNvSpPr/>
          <p:nvPr/>
        </p:nvSpPr>
        <p:spPr>
          <a:xfrm>
            <a:off x="1564550" y="1869775"/>
            <a:ext cx="21489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 rot="-9352258">
            <a:off x="560014" y="1298054"/>
            <a:ext cx="785973" cy="174843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126300" y="799700"/>
            <a:ext cx="1152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Challenger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</a:t>
            </a:r>
          </a:p>
        </p:txBody>
      </p:sp>
      <p:sp>
        <p:nvSpPr>
          <p:cNvPr id="221" name="Shape 221"/>
          <p:cNvSpPr/>
          <p:nvPr/>
        </p:nvSpPr>
        <p:spPr>
          <a:xfrm>
            <a:off x="2052075" y="3862850"/>
            <a:ext cx="13191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728150" y="4075850"/>
            <a:ext cx="6192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Hint</a:t>
            </a:r>
          </a:p>
        </p:txBody>
      </p:sp>
      <p:sp>
        <p:nvSpPr>
          <p:cNvPr id="223" name="Shape 223"/>
          <p:cNvSpPr/>
          <p:nvPr/>
        </p:nvSpPr>
        <p:spPr>
          <a:xfrm rot="9578829">
            <a:off x="1344020" y="4013698"/>
            <a:ext cx="683150" cy="199158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4580325" y="383875"/>
            <a:ext cx="1680875" cy="3380575"/>
            <a:chOff x="4580325" y="383875"/>
            <a:chExt cx="1680875" cy="3380575"/>
          </a:xfrm>
        </p:grpSpPr>
        <p:pic>
          <p:nvPicPr>
            <p:cNvPr id="225" name="Shape 2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0325" y="383875"/>
              <a:ext cx="1640449" cy="2916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 txBox="1"/>
            <p:nvPr/>
          </p:nvSpPr>
          <p:spPr>
            <a:xfrm>
              <a:off x="4620800" y="3370850"/>
              <a:ext cx="1640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Fail: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Alert Dialog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+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Update the List</a:t>
              </a: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6659050" y="383250"/>
            <a:ext cx="2148900" cy="3381200"/>
            <a:chOff x="6659050" y="383250"/>
            <a:chExt cx="2148900" cy="3381200"/>
          </a:xfrm>
        </p:grpSpPr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28525" y="383250"/>
              <a:ext cx="1640451" cy="2917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 txBox="1"/>
            <p:nvPr/>
          </p:nvSpPr>
          <p:spPr>
            <a:xfrm>
              <a:off x="6659050" y="3370850"/>
              <a:ext cx="2148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Succeed: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Challenge information +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Send notification</a:t>
              </a:r>
            </a:p>
          </p:txBody>
        </p:sp>
      </p:grpSp>
      <p:sp>
        <p:nvSpPr>
          <p:cNvPr id="230" name="Shape 23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15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 Section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50" y="513676"/>
            <a:ext cx="8725497" cy="43802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25" y="344950"/>
            <a:ext cx="2697825" cy="479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Section</a:t>
            </a:r>
          </a:p>
        </p:txBody>
      </p:sp>
      <p:sp>
        <p:nvSpPr>
          <p:cNvPr id="250" name="Shape 250"/>
          <p:cNvSpPr/>
          <p:nvPr/>
        </p:nvSpPr>
        <p:spPr>
          <a:xfrm>
            <a:off x="1390500" y="1418000"/>
            <a:ext cx="2760300" cy="167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 rot="-9411366">
            <a:off x="1136575" y="1446058"/>
            <a:ext cx="577801" cy="108052"/>
          </a:xfrm>
          <a:prstGeom prst="leftArrow">
            <a:avLst>
              <a:gd fmla="val 52285" name="adj1"/>
              <a:gd fmla="val 108137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4350" y="1091963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Nick name</a:t>
            </a:r>
          </a:p>
        </p:txBody>
      </p:sp>
      <p:sp>
        <p:nvSpPr>
          <p:cNvPr id="253" name="Shape 253"/>
          <p:cNvSpPr/>
          <p:nvPr/>
        </p:nvSpPr>
        <p:spPr>
          <a:xfrm>
            <a:off x="1849375" y="1518775"/>
            <a:ext cx="786000" cy="18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849375" y="1804425"/>
            <a:ext cx="786000" cy="48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849375" y="2440175"/>
            <a:ext cx="786000" cy="18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 rot="10468756">
            <a:off x="1268987" y="2084989"/>
            <a:ext cx="567533" cy="17480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-24525" y="1975575"/>
            <a:ext cx="119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Information</a:t>
            </a:r>
          </a:p>
        </p:txBody>
      </p:sp>
      <p:sp>
        <p:nvSpPr>
          <p:cNvPr id="258" name="Shape 258"/>
          <p:cNvSpPr/>
          <p:nvPr/>
        </p:nvSpPr>
        <p:spPr>
          <a:xfrm rot="10450493">
            <a:off x="1205264" y="2540967"/>
            <a:ext cx="567531" cy="17492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95550" y="2374950"/>
            <a:ext cx="92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Scores</a:t>
            </a:r>
          </a:p>
        </p:txBody>
      </p:sp>
      <p:sp>
        <p:nvSpPr>
          <p:cNvPr id="260" name="Shape 260"/>
          <p:cNvSpPr/>
          <p:nvPr/>
        </p:nvSpPr>
        <p:spPr>
          <a:xfrm rot="10076853">
            <a:off x="1141760" y="2936403"/>
            <a:ext cx="567510" cy="174873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95550" y="2905350"/>
            <a:ext cx="123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“Do it” Button 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743075" y="344950"/>
            <a:ext cx="3918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Either you or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your competitor has 4 status: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596075" y="1982975"/>
            <a:ext cx="4212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Haven’t done the challenge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Complete &amp; wait for verification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Have been approved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Have been declined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 Section</a:t>
            </a:r>
          </a:p>
        </p:txBody>
      </p:sp>
      <p:graphicFrame>
        <p:nvGraphicFramePr>
          <p:cNvPr id="272" name="Shape 272"/>
          <p:cNvGraphicFramePr/>
          <p:nvPr/>
        </p:nvGraphicFramePr>
        <p:xfrm>
          <a:off x="377638" y="60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553275"/>
                <a:gridCol w="922825"/>
                <a:gridCol w="1006500"/>
                <a:gridCol w="983875"/>
                <a:gridCol w="8616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IsMatched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hasPost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isApproved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isDeclined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252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1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04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3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58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4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58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5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grpSp>
        <p:nvGrpSpPr>
          <p:cNvPr id="273" name="Shape 273"/>
          <p:cNvGrpSpPr/>
          <p:nvPr/>
        </p:nvGrpSpPr>
        <p:grpSpPr>
          <a:xfrm>
            <a:off x="588200" y="3030663"/>
            <a:ext cx="7578275" cy="1729874"/>
            <a:chOff x="588200" y="3030663"/>
            <a:chExt cx="7578275" cy="1729874"/>
          </a:xfrm>
        </p:grpSpPr>
        <p:pic>
          <p:nvPicPr>
            <p:cNvPr id="274" name="Shape 274"/>
            <p:cNvPicPr preferRelativeResize="0"/>
            <p:nvPr/>
          </p:nvPicPr>
          <p:blipFill rotWithShape="1">
            <a:blip r:embed="rId4">
              <a:alphaModFix/>
            </a:blip>
            <a:srcRect b="46849" l="0" r="0" t="21260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5">
              <a:alphaModFix/>
            </a:blip>
            <a:srcRect b="46589" l="0" r="0" t="21519"/>
            <a:stretch/>
          </p:blipFill>
          <p:spPr>
            <a:xfrm>
              <a:off x="5273275" y="3030663"/>
              <a:ext cx="2893200" cy="17298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Shape 276"/>
          <p:cNvGrpSpPr/>
          <p:nvPr/>
        </p:nvGrpSpPr>
        <p:grpSpPr>
          <a:xfrm>
            <a:off x="588200" y="3038350"/>
            <a:ext cx="7578275" cy="1714501"/>
            <a:chOff x="588200" y="3038350"/>
            <a:chExt cx="7578275" cy="1714501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6">
              <a:alphaModFix/>
            </a:blip>
            <a:srcRect b="48293" l="0" r="0" t="21390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Shape 278"/>
            <p:cNvPicPr preferRelativeResize="0"/>
            <p:nvPr/>
          </p:nvPicPr>
          <p:blipFill rotWithShape="1">
            <a:blip r:embed="rId7">
              <a:alphaModFix/>
            </a:blip>
            <a:srcRect b="46455" l="0" r="0" t="21130"/>
            <a:stretch/>
          </p:blipFill>
          <p:spPr>
            <a:xfrm>
              <a:off x="5273275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Shape 279"/>
          <p:cNvGrpSpPr/>
          <p:nvPr/>
        </p:nvGrpSpPr>
        <p:grpSpPr>
          <a:xfrm>
            <a:off x="588200" y="3038350"/>
            <a:ext cx="7578275" cy="1714501"/>
            <a:chOff x="588200" y="3038350"/>
            <a:chExt cx="7578275" cy="1714501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8">
              <a:alphaModFix/>
            </a:blip>
            <a:srcRect b="44518" l="0" r="0" t="22149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281"/>
            <p:cNvPicPr preferRelativeResize="0"/>
            <p:nvPr/>
          </p:nvPicPr>
          <p:blipFill rotWithShape="1">
            <a:blip r:embed="rId9">
              <a:alphaModFix/>
            </a:blip>
            <a:srcRect b="45013" l="0" r="0" t="21653"/>
            <a:stretch/>
          </p:blipFill>
          <p:spPr>
            <a:xfrm>
              <a:off x="5273275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" name="Shape 282"/>
          <p:cNvGrpSpPr/>
          <p:nvPr/>
        </p:nvGrpSpPr>
        <p:grpSpPr>
          <a:xfrm>
            <a:off x="588200" y="3038350"/>
            <a:ext cx="7578275" cy="1714501"/>
            <a:chOff x="588200" y="3038350"/>
            <a:chExt cx="7578275" cy="1714501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10">
              <a:alphaModFix/>
            </a:blip>
            <a:srcRect b="46198" l="0" r="0" t="20469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 rotWithShape="1">
            <a:blip r:embed="rId11">
              <a:alphaModFix/>
            </a:blip>
            <a:srcRect b="45608" l="0" r="0" t="21059"/>
            <a:stretch/>
          </p:blipFill>
          <p:spPr>
            <a:xfrm>
              <a:off x="5273275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Shape 285"/>
          <p:cNvSpPr txBox="1"/>
          <p:nvPr/>
        </p:nvSpPr>
        <p:spPr>
          <a:xfrm>
            <a:off x="1150250" y="2409725"/>
            <a:ext cx="1769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 My App: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125675" y="2316450"/>
            <a:ext cx="3188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 My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Competitor's App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:</a:t>
            </a:r>
          </a:p>
        </p:txBody>
      </p:sp>
      <p:grpSp>
        <p:nvGrpSpPr>
          <p:cNvPr id="287" name="Shape 287"/>
          <p:cNvGrpSpPr/>
          <p:nvPr/>
        </p:nvGrpSpPr>
        <p:grpSpPr>
          <a:xfrm>
            <a:off x="4831076" y="1139200"/>
            <a:ext cx="2921649" cy="290100"/>
            <a:chOff x="4831076" y="1139200"/>
            <a:chExt cx="2921649" cy="290100"/>
          </a:xfrm>
        </p:grpSpPr>
        <p:sp>
          <p:nvSpPr>
            <p:cNvPr id="288" name="Shape 288"/>
            <p:cNvSpPr txBox="1"/>
            <p:nvPr/>
          </p:nvSpPr>
          <p:spPr>
            <a:xfrm>
              <a:off x="5534225" y="1139200"/>
              <a:ext cx="2218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Haven’t done the challenge</a:t>
              </a:r>
            </a:p>
          </p:txBody>
        </p:sp>
        <p:sp>
          <p:nvSpPr>
            <p:cNvPr id="289" name="Shape 289"/>
            <p:cNvSpPr/>
            <p:nvPr/>
          </p:nvSpPr>
          <p:spPr>
            <a:xfrm rot="-5355">
              <a:off x="4831075" y="126448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Shape 290"/>
          <p:cNvGrpSpPr/>
          <p:nvPr/>
        </p:nvGrpSpPr>
        <p:grpSpPr>
          <a:xfrm>
            <a:off x="4861976" y="1459200"/>
            <a:ext cx="3775149" cy="290100"/>
            <a:chOff x="4861976" y="1459200"/>
            <a:chExt cx="3775149" cy="290100"/>
          </a:xfrm>
        </p:grpSpPr>
        <p:sp>
          <p:nvSpPr>
            <p:cNvPr id="291" name="Shape 291"/>
            <p:cNvSpPr/>
            <p:nvPr/>
          </p:nvSpPr>
          <p:spPr>
            <a:xfrm rot="-5355">
              <a:off x="4861975" y="155023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5534225" y="1459200"/>
              <a:ext cx="3102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Complete &amp; wait for verification</a:t>
              </a:r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4861976" y="1744950"/>
            <a:ext cx="2857049" cy="290100"/>
            <a:chOff x="4861976" y="1744950"/>
            <a:chExt cx="2857049" cy="290100"/>
          </a:xfrm>
        </p:grpSpPr>
        <p:sp>
          <p:nvSpPr>
            <p:cNvPr id="294" name="Shape 294"/>
            <p:cNvSpPr/>
            <p:nvPr/>
          </p:nvSpPr>
          <p:spPr>
            <a:xfrm rot="-5355">
              <a:off x="4861975" y="183598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5500525" y="1744950"/>
              <a:ext cx="2218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Have been approved</a:t>
              </a: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4861976" y="2060600"/>
            <a:ext cx="2857049" cy="290100"/>
            <a:chOff x="4861976" y="2060600"/>
            <a:chExt cx="2857049" cy="290100"/>
          </a:xfrm>
        </p:grpSpPr>
        <p:sp>
          <p:nvSpPr>
            <p:cNvPr id="297" name="Shape 297"/>
            <p:cNvSpPr/>
            <p:nvPr/>
          </p:nvSpPr>
          <p:spPr>
            <a:xfrm rot="-5355">
              <a:off x="4861975" y="215163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5500525" y="2060600"/>
              <a:ext cx="2218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Have been declined</a:t>
              </a:r>
            </a:p>
          </p:txBody>
        </p:sp>
      </p:grpSp>
      <p:sp>
        <p:nvSpPr>
          <p:cNvPr id="299" name="Shape 29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</a:t>
            </a:r>
            <a:r>
              <a:rPr lang="en">
                <a:solidFill>
                  <a:srgbClr val="F1C232"/>
                </a:solidFill>
              </a:rPr>
              <a:t>8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1635450" y="1920050"/>
            <a:ext cx="5873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Cases and Results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303575" y="195400"/>
            <a:ext cx="229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730500" y="1389728"/>
            <a:ext cx="76830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Operational Concept Overview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UI Demo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Cases and Results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Quality Focal Point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Transition Plan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151175" y="-33200"/>
            <a:ext cx="257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Overview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975475" y="678738"/>
            <a:ext cx="76830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Check if the system meets the requirements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Find faults as early as possible and eliminate them before put into daily use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653850" y="510950"/>
            <a:ext cx="2387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Purposes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850" y="21419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White box testing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975475" y="2765666"/>
            <a:ext cx="7683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 white box testing to validate and verify MySQL queries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653850" y="30563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Black</a:t>
            </a: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 box testing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975475" y="3469200"/>
            <a:ext cx="79350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Scrutinize whether the firebase can send notification correctly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 the black box testing to check the correctness of various functions, like: </a:t>
            </a: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Challenging others</a:t>
            </a: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, competitor selection, score system and rank system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Shape 329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bottom right button in the home map page should link to the pop up challenge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today’s challenge button should link to an extra pop up page in which the detail description of challenge is provided.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challenger button should navigate users to the competitor selection page.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TC-01-04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submitting button should allow users to submit their own idea about challenge topic to the system.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330" name="Shape 33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Shape 338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TC-01-05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rank button in challenge homepage should demonstrate the rank of all users’ scores in non-ascending order.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479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TC-01-06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challenge friends button should have link to take users to the challenge others page, in which a user can challenge his/her friends from either friend list or contact list.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15597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TC-01-07-01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has hitted the send button in challenge others page, if the challenged friends come from Populic, the system should navigate them back to the homepage automatically.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If the challenged friends come from contact list, the system should navigate users to message page and allow them to send message.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39" name="Shape 33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7" name="Shape 347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TC-01-08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picked up an available challenger as the competitor, the system should take this user to the competition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TC-01-09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picked up an unavailable challenger as the competitor, the system should illustrate a dialog to tell this user is unavailable, and then update the competitor candidate list automatically in the selection page.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TC-01-10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do it button in competition page should link to the camera in which a user can take picture/shot a video.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48" name="Shape 34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Shape 356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send a challenge post successfully, the system will take this user back to competition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verification button allows a user to approve / disapprove his/her opponent post.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a user finished the verification process, the system will take him / her back.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TC-01-14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go back button in the top-left corner in every page should take a user back to previous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357" name="Shape 35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TC-02 Notification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Shape 365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system should send challenge notification to a user if he / she has been challenged by others.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system should send competitor notification to a user if he / she has successfully been picked up as a competitor with one of his / her friends.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The system should send approving notification to a user immediately after the opponent has completed the challenge.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TC-02-04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system should send the approved / disapproved notification to a user as soon as his / her posts has been verified.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366" name="Shape 366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3" name="Shape 373"/>
          <p:cNvGraphicFramePr/>
          <p:nvPr/>
        </p:nvGraphicFramePr>
        <p:xfrm>
          <a:off x="422350" y="116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TC-02-05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notification should be shown as a dialog at the top of the screen and is supposed to take the user back to our app when he / she clicks it.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TC-02-06</a:t>
                      </a:r>
                    </a:p>
                    <a:p>
                      <a:pPr indent="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Whenever a user receives a notification, the icon should have a red spot at the top-right corner.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application should take users to Message page and fill in “To:”, textfield automatically when the user want to change friends in contact list.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74" name="Shape 374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TC-02 Notification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151175" y="-33200"/>
            <a:ext cx="5470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TC-03 Competition logic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383" name="Shape 383"/>
          <p:cNvGraphicFramePr/>
          <p:nvPr/>
        </p:nvGraphicFramePr>
        <p:xfrm>
          <a:off x="422363" y="71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TC-03-01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both of two challengers are available (not matched), they are supposed to be matched successfully whenever one of them picks up another.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TC-03-02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one of those two challengers is not available, the database should detect it and forbid the duplicated match.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TC-03-03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two users have challenged the other simultaneously and one of them picked up another in advance, then the status for both of them should be matched.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84" name="Shape 38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635450" y="1920050"/>
            <a:ext cx="5873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Quality Focal Point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  <a:r>
              <a:rPr lang="en">
                <a:solidFill>
                  <a:srgbClr val="F1C232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3217250" y="259575"/>
            <a:ext cx="2957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Traceability Matrix</a:t>
            </a:r>
          </a:p>
        </p:txBody>
      </p:sp>
      <p:graphicFrame>
        <p:nvGraphicFramePr>
          <p:cNvPr id="402" name="Shape 402"/>
          <p:cNvGraphicFramePr/>
          <p:nvPr/>
        </p:nvGraphicFramePr>
        <p:xfrm>
          <a:off x="357100" y="86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{7C8F799B-8D70-49D3-B2DA-9F83BB3FCCAA}</a:tableStyleId>
              </a:tblPr>
              <a:tblGrid>
                <a:gridCol w="2147350"/>
                <a:gridCol w="2147350"/>
                <a:gridCol w="2147350"/>
                <a:gridCol w="2147350"/>
              </a:tblGrid>
              <a:tr h="415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Capability Goals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Requirements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Use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Test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353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In-App friend List, Phone Contact List Access and SMS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UC-07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TC-01-07, TC-01-15, TC-01-16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728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Challenge Complete Competition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UC-03, UC-05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TC-01-03, TC-03-02, TC-03-03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28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Challenge Topic Suggestion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WC_4601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UC-06, UC-10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728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OC-4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Upcoming Challenge Post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25575" y="835250"/>
            <a:ext cx="836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Operational Concept Overview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Traceability Matrix</a:t>
            </a:r>
          </a:p>
        </p:txBody>
      </p:sp>
      <p:graphicFrame>
        <p:nvGraphicFramePr>
          <p:cNvPr id="413" name="Shape 413"/>
          <p:cNvGraphicFramePr/>
          <p:nvPr/>
        </p:nvGraphicFramePr>
        <p:xfrm>
          <a:off x="357100" y="86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{7C8F799B-8D70-49D3-B2DA-9F83BB3FCCAA}</a:tableStyleId>
              </a:tblPr>
              <a:tblGrid>
                <a:gridCol w="2147350"/>
                <a:gridCol w="2147350"/>
                <a:gridCol w="2147350"/>
                <a:gridCol w="2147350"/>
              </a:tblGrid>
              <a:tr h="412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Capability Goals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Requirements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Use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Test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OC-5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View Approve or Decline Challenge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WC_4537, WC_4600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TC-01-06, TC-01-12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OC-6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Challenge Game Pop Screen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OC-7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Offline and Online Notifications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UC-03, UC-05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TC-02-01,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TC-02-02, TC-02-03, TC-02-04, TC-02-05, TC-02-06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OC-8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Competition Points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TC-01-05,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050" y="-241649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 Debt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320400" y="699000"/>
            <a:ext cx="85032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Solved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Slight inconsistencies between modules and coding styles. Solved: By implementing similar modular structure and file naming. For Push Notifications Modules, coding structures were refactored to mock existing code modules. Spent extra time into refactoring.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Parallel Development - Separation of development branches Solved: Coordination between developers and coordinating code reviews through meetings.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Lack Of Knowledge - Solved: Investing time to learn new technologies such as react native and redux.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/>
        </p:nvSpPr>
        <p:spPr>
          <a:xfrm>
            <a:off x="320400" y="699000"/>
            <a:ext cx="85032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Remaining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Sending Text Messages From Backend Requires Alternative Method. Navigation to Messenger app. Text Message r equires Sim Card to send.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Notifications(Game) - Implemented to meet requirements and be workable. Method of implementation disallows for further additional features associated with task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(User Navigation to Corresponding Page)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Code Formatting - File Splitting (Backend Code) Takes time scrolling through file to find code segments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Lack of Alignment of Standards - Ignored Some slight standards for code in order to deliver workable project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 Debt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Metric: Developer Code Review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005" y="571500"/>
            <a:ext cx="6943989" cy="39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Metric: BurnDown Chart</a:t>
            </a:r>
          </a:p>
        </p:txBody>
      </p:sp>
      <p:pic>
        <p:nvPicPr>
          <p:cNvPr id="453" name="Shape 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350" y="789830"/>
            <a:ext cx="7279299" cy="374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2766925" y="2205300"/>
            <a:ext cx="4436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Transition Plan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116375" y="151325"/>
            <a:ext cx="5860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Objective of Transition Plan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975475" y="678738"/>
            <a:ext cx="76830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653875" y="963475"/>
            <a:ext cx="82566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Get ready for transition and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Deploy our app on our client’s server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and evaluate app </a:t>
            </a:r>
            <a:r>
              <a:rPr lang="en" sz="2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on our client’s server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Deliver all the source code and the document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806250" y="21419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975475" y="2765666"/>
            <a:ext cx="7683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806250" y="30563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975475" y="3469200"/>
            <a:ext cx="79350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78" name="Shape 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Preparation</a:t>
            </a:r>
          </a:p>
        </p:txBody>
      </p:sp>
      <p:graphicFrame>
        <p:nvGraphicFramePr>
          <p:cNvPr id="486" name="Shape 486"/>
          <p:cNvGraphicFramePr/>
          <p:nvPr/>
        </p:nvGraphicFramePr>
        <p:xfrm>
          <a:off x="665075" y="86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1903600"/>
                <a:gridCol w="6022175"/>
              </a:tblGrid>
              <a:tr h="8215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Item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6572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Hardware 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Macbook(several), iPhone(several)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775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Software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Xcode,Webstorm, React Native, Mysql,Firebase,Ubuntu14.0.4, Nodejs, GitHub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6572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Site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On campus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736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Staff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Developer Team, Tester, Trainer, Client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37</a:t>
            </a:r>
          </a:p>
        </p:txBody>
      </p:sp>
      <p:sp>
        <p:nvSpPr>
          <p:cNvPr id="489" name="Shape 4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</a:t>
            </a:r>
          </a:p>
        </p:txBody>
      </p:sp>
      <p:graphicFrame>
        <p:nvGraphicFramePr>
          <p:cNvPr id="496" name="Shape 496"/>
          <p:cNvGraphicFramePr/>
          <p:nvPr/>
        </p:nvGraphicFramePr>
        <p:xfrm>
          <a:off x="558450" y="1159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1740800"/>
                <a:gridCol w="6223875"/>
              </a:tblGrid>
              <a:tr h="732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Operation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1805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Testing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Provide Testing Document and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Acceptable Test Case</a:t>
                      </a:r>
                    </a:p>
                    <a:p>
                      <a:pPr lv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(We have done beta test,find several bugs and fixed most)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81852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Training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Provide Technical Support and Document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(Our app is not obvious to use, but we write a easily readable manual for user to operate)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455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Evaluation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Client Feedback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(We have received the beta test feedback and trying to satisfy all the reasonable requirement)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38</a:t>
            </a:r>
          </a:p>
        </p:txBody>
      </p:sp>
      <p:sp>
        <p:nvSpPr>
          <p:cNvPr id="499" name="Shape 4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Milestones Plan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42</a:t>
            </a:r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9" name="Shape 5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00" y="739625"/>
            <a:ext cx="7729848" cy="379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</a:t>
            </a:r>
          </a:p>
        </p:txBody>
      </p:sp>
      <p:graphicFrame>
        <p:nvGraphicFramePr>
          <p:cNvPr id="83" name="Shape 83"/>
          <p:cNvGraphicFramePr/>
          <p:nvPr/>
        </p:nvGraphicFramePr>
        <p:xfrm>
          <a:off x="68975" y="59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2260875"/>
                <a:gridCol w="2853600"/>
                <a:gridCol w="2514025"/>
                <a:gridCol w="1377550"/>
              </a:tblGrid>
              <a:tr h="1303100">
                <a:tc gridSpan="4">
                  <a:txBody>
                    <a:bodyPr>
                      <a:noAutofit/>
                    </a:bodyPr>
                    <a:lstStyle/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Assumptions:</a:t>
                      </a:r>
                    </a:p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Users have iPhone and Internet</a:t>
                      </a:r>
                    </a:p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 would like to challenge their friends</a:t>
                      </a:r>
                    </a:p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 would like to show their posts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 hMerge="1"/>
                <a:tc hMerge="1"/>
                <a:tc hMerge="1"/>
              </a:tr>
              <a:tr h="530475">
                <a:tc>
                  <a:txBody>
                    <a:bodyPr>
                      <a:noAutofit/>
                    </a:bodyPr>
                    <a:lstStyle/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Stakeholders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Initiatives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Value Propositions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Beneficiaries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230225">
                <a:tc>
                  <a:txBody>
                    <a:bodyPr>
                      <a:noAutofit/>
                    </a:bodyPr>
                    <a:lstStyle/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Developers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● Client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● Maintainers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● Users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Develop the challenge part of the app 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Design the app(UI), advertise the app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Maintain the app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Keep using the app and give feedback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Challenge their friends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Attracting more people to join the activities  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To promote activities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To help students to find out what is happening around them and increase user’s happiness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Users</a:t>
                      </a: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Client</a:t>
                      </a: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457200"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84" name="Shape 84"/>
          <p:cNvSpPr txBox="1"/>
          <p:nvPr/>
        </p:nvSpPr>
        <p:spPr>
          <a:xfrm>
            <a:off x="204375" y="0"/>
            <a:ext cx="7493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Shared Vision: Program Diagram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Milestones Plan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42</a:t>
            </a: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9" name="Shape 5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75" y="730150"/>
            <a:ext cx="7782447" cy="38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Milestones Plan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42</a:t>
            </a:r>
          </a:p>
        </p:txBody>
      </p:sp>
      <p:sp>
        <p:nvSpPr>
          <p:cNvPr id="528" name="Shape 5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88" y="644700"/>
            <a:ext cx="7717876" cy="40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Stakeholder Role &amp; Responsibilities</a:t>
            </a:r>
          </a:p>
        </p:txBody>
      </p:sp>
      <p:graphicFrame>
        <p:nvGraphicFramePr>
          <p:cNvPr id="536" name="Shape 536"/>
          <p:cNvGraphicFramePr/>
          <p:nvPr/>
        </p:nvGraphicFramePr>
        <p:xfrm>
          <a:off x="820650" y="119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1983825"/>
                <a:gridCol w="1955875"/>
                <a:gridCol w="3563000"/>
              </a:tblGrid>
              <a:tr h="385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Role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Responsibility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12/01/17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client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Provide authorization of firebase and maintenance and update schedule 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39052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12/04/17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Front-end team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Fix bugs / Test / Provide technical support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12/04/17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Back-end team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Offer all the challenge API and database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Schema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12/06/17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Team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Have all documents ready and deliver the whole function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12/06/17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Maintainer 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Learn to maintain upcoming challenge  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39</a:t>
            </a: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Transition Risks 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40</a:t>
            </a: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9" name="Shape 549"/>
          <p:cNvSpPr txBox="1"/>
          <p:nvPr/>
        </p:nvSpPr>
        <p:spPr>
          <a:xfrm>
            <a:off x="689850" y="854575"/>
            <a:ext cx="76830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Maintenance 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Project meeting.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Work breakdown </a:t>
            </a:r>
            <a:r>
              <a:rPr lang="en">
                <a:solidFill>
                  <a:srgbClr val="FFFFFF"/>
                </a:solidFill>
              </a:rPr>
              <a:t>document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 manual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Maintenance video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689850" y="2571625"/>
            <a:ext cx="71970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Ambiguous code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refactor the code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Finish</a:t>
            </a:r>
            <a:r>
              <a:rPr lang="en">
                <a:solidFill>
                  <a:srgbClr val="FFFFFF"/>
                </a:solidFill>
              </a:rPr>
              <a:t> the comment and document of our code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Required Resources</a:t>
            </a:r>
          </a:p>
        </p:txBody>
      </p:sp>
      <p:pic>
        <p:nvPicPr>
          <p:cNvPr id="557" name="Shape 5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41</a:t>
            </a:r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0" name="Shape 560"/>
          <p:cNvSpPr txBox="1"/>
          <p:nvPr/>
        </p:nvSpPr>
        <p:spPr>
          <a:xfrm>
            <a:off x="689850" y="854575"/>
            <a:ext cx="76830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797525" y="1313994"/>
            <a:ext cx="71970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Technical Manual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Guide on Setting up FireBase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DB </a:t>
            </a:r>
            <a:r>
              <a:rPr lang="en">
                <a:solidFill>
                  <a:schemeClr val="lt1"/>
                </a:solidFill>
              </a:rPr>
              <a:t>Schema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Software Product Elements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Guide on how to manage Database.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 Manual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Simple guide on how to use main features of challenge function.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Display of difference situation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Source Code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Github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/>
          <p:nvPr/>
        </p:nvSpPr>
        <p:spPr>
          <a:xfrm>
            <a:off x="3358450" y="1884625"/>
            <a:ext cx="229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Q &amp; 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68" name="Shape 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43</a:t>
            </a: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5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80200" y="0"/>
            <a:ext cx="521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Benefit Chain Diagram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75" y="550675"/>
            <a:ext cx="8520875" cy="45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800" y="4565100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6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275" y="-579650"/>
            <a:ext cx="7769174" cy="7136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80200" y="0"/>
            <a:ext cx="7522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Boundary &amp; Environment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7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71700" y="-110525"/>
            <a:ext cx="4351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Core Capabilities</a:t>
            </a:r>
          </a:p>
        </p:txBody>
      </p:sp>
      <p:graphicFrame>
        <p:nvGraphicFramePr>
          <p:cNvPr id="110" name="Shape 110"/>
          <p:cNvGraphicFramePr/>
          <p:nvPr/>
        </p:nvGraphicFramePr>
        <p:xfrm>
          <a:off x="274675" y="5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{163CD00D-A90F-4B55-A396-3B4AFDC8B1A6}</a:tableStyleId>
              </a:tblPr>
              <a:tblGrid>
                <a:gridCol w="7127725"/>
                <a:gridCol w="1381925"/>
              </a:tblGrid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76200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Capability Goals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Priority Level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395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OC-1 </a:t>
                      </a:r>
                      <a:r>
                        <a:rPr b="1" lang="en" sz="1200">
                          <a:solidFill>
                            <a:srgbClr val="F1C232"/>
                          </a:solidFill>
                        </a:rPr>
                        <a:t>In-App friend List, Phone </a:t>
                      </a:r>
                      <a:r>
                        <a:rPr b="1" lang="en" sz="1200">
                          <a:solidFill>
                            <a:srgbClr val="F1C232"/>
                          </a:solidFill>
                        </a:rPr>
                        <a:t>Contact List Access and SMS</a:t>
                      </a: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can access the iphone contact list and send challenge invitation through iphone msg system, also can send invitation through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notification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to friends in-App.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OC-2 Challenge Complete Competition: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can choose one friend to compete the time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that they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finished daily challenge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OC-3 Challenge Topic Suggestion: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can send their feedback and challenge ideas to client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OC-4 Upcoming Challenge Post: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system will post upcoming 5 days daily challenge topic.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OC-5 View, Approve or Decline Challenge Post: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users are capable of viewing, approve or decline their friends challenge post.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OC-6 Challenge Game Pop Screen: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will touch the pop screen to get all daily challenge information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3473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OC-7 Offline &amp; Online Notification: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will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send and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 notification from populic.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5562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OC-8 Competition Points: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user will get reward points from challenge competition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175" y="4686300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8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32600" y="152400"/>
            <a:ext cx="5634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Goals &amp; Constraints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51500" y="1537975"/>
            <a:ext cx="87030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OG-1: Enlarge user’s happiness. 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OG-2: Raise interactions between different users.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OG-3: Increase the amount of active users in Populic.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CO-1: iOS as an Operating Systems.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CO-2: React Native as a development language for front end.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CO-3: Firebase as backend for application notification system.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CO-4: MySQL as backend for system.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</a:p>
        </p:txBody>
      </p: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3466450" y="2205300"/>
            <a:ext cx="2109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